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256" r:id="rId5"/>
    <p:sldId id="265" r:id="rId6"/>
    <p:sldId id="266" r:id="rId7"/>
    <p:sldId id="268" r:id="rId8"/>
    <p:sldId id="267" r:id="rId9"/>
    <p:sldId id="269" r:id="rId10"/>
    <p:sldId id="270" r:id="rId11"/>
    <p:sldId id="275" r:id="rId12"/>
    <p:sldId id="271" r:id="rId13"/>
    <p:sldId id="272" r:id="rId14"/>
    <p:sldId id="274" r:id="rId15"/>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8"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06" autoAdjust="0"/>
  </p:normalViewPr>
  <p:slideViewPr>
    <p:cSldViewPr showGuides="1">
      <p:cViewPr varScale="1">
        <p:scale>
          <a:sx n="86" d="100"/>
          <a:sy n="86" d="100"/>
        </p:scale>
        <p:origin x="600" y="48"/>
      </p:cViewPr>
      <p:guideLst>
        <p:guide orient="horz" pos="2160"/>
        <p:guide pos="3839"/>
      </p:guideLst>
    </p:cSldViewPr>
  </p:slideViewPr>
  <p:notesTextViewPr>
    <p:cViewPr>
      <p:scale>
        <a:sx n="1" d="1"/>
        <a:sy n="1" d="1"/>
      </p:scale>
      <p:origin x="0" y="0"/>
    </p:cViewPr>
  </p:notesTextViewPr>
  <p:notesViewPr>
    <p:cSldViewPr showGuides="1">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gdish Meghwal" userId="ae62cd1199ec574d" providerId="LiveId" clId="{042D61B1-F323-4C79-BA77-09A1876BC35A}"/>
    <pc:docChg chg="custSel modSld">
      <pc:chgData name="Jagdish Meghwal" userId="ae62cd1199ec574d" providerId="LiveId" clId="{042D61B1-F323-4C79-BA77-09A1876BC35A}" dt="2023-11-11T05:32:01.305" v="16" actId="20577"/>
      <pc:docMkLst>
        <pc:docMk/>
      </pc:docMkLst>
      <pc:sldChg chg="modSp mod">
        <pc:chgData name="Jagdish Meghwal" userId="ae62cd1199ec574d" providerId="LiveId" clId="{042D61B1-F323-4C79-BA77-09A1876BC35A}" dt="2023-11-11T05:32:01.305" v="16" actId="20577"/>
        <pc:sldMkLst>
          <pc:docMk/>
          <pc:sldMk cId="1493259804" sldId="256"/>
        </pc:sldMkLst>
        <pc:spChg chg="mod">
          <ac:chgData name="Jagdish Meghwal" userId="ae62cd1199ec574d" providerId="LiveId" clId="{042D61B1-F323-4C79-BA77-09A1876BC35A}" dt="2023-11-11T05:32:01.305" v="16" actId="20577"/>
          <ac:spMkLst>
            <pc:docMk/>
            <pc:sldMk cId="1493259804" sldId="256"/>
            <ac:spMk id="3"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4CE221E-83ED-4F6C-BA5F-3F9E6FDB6953}" type="datetimeFigureOut">
              <a:rPr lang="en-US"/>
              <a:t>11/11/2023</a:t>
            </a:fld>
            <a:endParaRPr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4CBEF8-5CDE-472B-839B-B8BB0C881006}" type="slidenum">
              <a:rPr/>
              <a:t>‹#›</a:t>
            </a:fld>
            <a:endParaRPr dirty="0"/>
          </a:p>
        </p:txBody>
      </p:sp>
    </p:spTree>
    <p:extLst>
      <p:ext uri="{BB962C8B-B14F-4D97-AF65-F5344CB8AC3E}">
        <p14:creationId xmlns:p14="http://schemas.microsoft.com/office/powerpoint/2010/main" val="426328929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853E5F-CE67-483C-A264-F17AC70E9CA2}" type="datetimeFigureOut">
              <a:rPr lang="en-US"/>
              <a:t>11/11/2023</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BB98AFB-CB0D-4DFE-87B9-B4B0D0DE73CD}" type="slidenum">
              <a:rPr/>
              <a:t>‹#›</a:t>
            </a:fld>
            <a:endParaRPr dirty="0"/>
          </a:p>
        </p:txBody>
      </p:sp>
    </p:spTree>
    <p:extLst>
      <p:ext uri="{BB962C8B-B14F-4D97-AF65-F5344CB8AC3E}">
        <p14:creationId xmlns:p14="http://schemas.microsoft.com/office/powerpoint/2010/main" val="2512805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533400"/>
            <a:ext cx="5029200" cy="251460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065212" y="3403600"/>
            <a:ext cx="5029201" cy="1397000"/>
          </a:xfrm>
        </p:spPr>
        <p:txBody>
          <a:bodyPr>
            <a:normAutofit/>
          </a:bodyPr>
          <a:lstStyle>
            <a:lvl1pPr marL="0" indent="0" algn="l">
              <a:spcBef>
                <a:spcPts val="600"/>
              </a:spcBef>
              <a:buNone/>
              <a:defRPr sz="2400">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3E0FA9E5-6744-4841-888F-9E7CC0C2B7EC}" type="datetimeFigureOut">
              <a:rPr lang="en-US"/>
              <a:t>11/11/2023</a:t>
            </a:fld>
            <a:endParaRPr dirty="0"/>
          </a:p>
        </p:txBody>
      </p:sp>
      <p:sp>
        <p:nvSpPr>
          <p:cNvPr id="6" name="Slide Number Placeholder 5"/>
          <p:cNvSpPr>
            <a:spLocks noGrp="1"/>
          </p:cNvSpPr>
          <p:nvPr>
            <p:ph type="sldNum" sz="quarter" idx="12"/>
          </p:nvPr>
        </p:nvSpPr>
        <p:spPr/>
        <p:txBody>
          <a:bodyPr/>
          <a:lstStyle/>
          <a:p>
            <a:fld id="{AAEAE4A8-A6E5-453E-B946-FB774B73F48C}" type="slidenum">
              <a:rPr/>
              <a:t>‹#›</a:t>
            </a:fld>
            <a:endParaRPr dirty="0"/>
          </a:p>
        </p:txBody>
      </p:sp>
    </p:spTree>
    <p:extLst>
      <p:ext uri="{BB962C8B-B14F-4D97-AF65-F5344CB8AC3E}">
        <p14:creationId xmlns:p14="http://schemas.microsoft.com/office/powerpoint/2010/main" val="664752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3E0FA9E5-6744-4841-888F-9E7CC0C2B7EC}" type="datetimeFigureOut">
              <a:rPr lang="en-US"/>
              <a:t>11/11/2023</a:t>
            </a:fld>
            <a:endParaRPr dirty="0"/>
          </a:p>
        </p:txBody>
      </p:sp>
      <p:sp>
        <p:nvSpPr>
          <p:cNvPr id="6" name="Slide Number Placeholder 5"/>
          <p:cNvSpPr>
            <a:spLocks noGrp="1"/>
          </p:cNvSpPr>
          <p:nvPr>
            <p:ph type="sldNum" sz="quarter" idx="12"/>
          </p:nvPr>
        </p:nvSpPr>
        <p:spPr/>
        <p:txBody>
          <a:bodyPr/>
          <a:lstStyle/>
          <a:p>
            <a:fld id="{AAEAE4A8-A6E5-453E-B946-FB774B73F48C}" type="slidenum">
              <a:rPr/>
              <a:t>‹#›</a:t>
            </a:fld>
            <a:endParaRPr dirty="0"/>
          </a:p>
        </p:txBody>
      </p:sp>
    </p:spTree>
    <p:extLst>
      <p:ext uri="{BB962C8B-B14F-4D97-AF65-F5344CB8AC3E}">
        <p14:creationId xmlns:p14="http://schemas.microsoft.com/office/powerpoint/2010/main" val="2668093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61412" y="533400"/>
            <a:ext cx="2362201"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065213" y="533400"/>
            <a:ext cx="7467599"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3E0FA9E5-6744-4841-888F-9E7CC0C2B7EC}" type="datetimeFigureOut">
              <a:rPr lang="en-US"/>
              <a:t>11/11/2023</a:t>
            </a:fld>
            <a:endParaRPr dirty="0"/>
          </a:p>
        </p:txBody>
      </p:sp>
      <p:sp>
        <p:nvSpPr>
          <p:cNvPr id="6" name="Slide Number Placeholder 5"/>
          <p:cNvSpPr>
            <a:spLocks noGrp="1"/>
          </p:cNvSpPr>
          <p:nvPr>
            <p:ph type="sldNum" sz="quarter" idx="12"/>
          </p:nvPr>
        </p:nvSpPr>
        <p:spPr/>
        <p:txBody>
          <a:bodyPr/>
          <a:lstStyle/>
          <a:p>
            <a:fld id="{AAEAE4A8-A6E5-453E-B946-FB774B73F48C}" type="slidenum">
              <a:rPr/>
              <a:t>‹#›</a:t>
            </a:fld>
            <a:endParaRPr dirty="0"/>
          </a:p>
        </p:txBody>
      </p:sp>
    </p:spTree>
    <p:extLst>
      <p:ext uri="{BB962C8B-B14F-4D97-AF65-F5344CB8AC3E}">
        <p14:creationId xmlns:p14="http://schemas.microsoft.com/office/powerpoint/2010/main" val="18824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3E0FA9E5-6744-4841-888F-9E7CC0C2B7EC}" type="datetimeFigureOut">
              <a:rPr lang="en-US"/>
              <a:t>11/11/2023</a:t>
            </a:fld>
            <a:endParaRPr dirty="0"/>
          </a:p>
        </p:txBody>
      </p:sp>
      <p:sp>
        <p:nvSpPr>
          <p:cNvPr id="6" name="Slide Number Placeholder 5"/>
          <p:cNvSpPr>
            <a:spLocks noGrp="1"/>
          </p:cNvSpPr>
          <p:nvPr>
            <p:ph type="sldNum" sz="quarter" idx="12"/>
          </p:nvPr>
        </p:nvSpPr>
        <p:spPr/>
        <p:txBody>
          <a:bodyPr/>
          <a:lstStyle/>
          <a:p>
            <a:fld id="{AAEAE4A8-A6E5-453E-B946-FB774B73F48C}" type="slidenum">
              <a:rPr/>
              <a:t>‹#›</a:t>
            </a:fld>
            <a:endParaRPr dirty="0"/>
          </a:p>
        </p:txBody>
      </p:sp>
    </p:spTree>
    <p:extLst>
      <p:ext uri="{BB962C8B-B14F-4D97-AF65-F5344CB8AC3E}">
        <p14:creationId xmlns:p14="http://schemas.microsoft.com/office/powerpoint/2010/main" val="2429153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5214" y="533400"/>
            <a:ext cx="8686800" cy="2286000"/>
          </a:xfrm>
        </p:spPr>
        <p:txBody>
          <a:bodyPr anchor="b">
            <a:normAutofit/>
          </a:bodyPr>
          <a:lstStyle>
            <a:lvl1pPr algn="l">
              <a:defRPr sz="5400" b="1" cap="none" baseline="0"/>
            </a:lvl1pPr>
          </a:lstStyle>
          <a:p>
            <a:r>
              <a:rPr lang="en-US"/>
              <a:t>Click to edit Master title style</a:t>
            </a:r>
            <a:endParaRPr/>
          </a:p>
        </p:txBody>
      </p:sp>
      <p:sp>
        <p:nvSpPr>
          <p:cNvPr id="3" name="Text Placeholder 2"/>
          <p:cNvSpPr>
            <a:spLocks noGrp="1"/>
          </p:cNvSpPr>
          <p:nvPr>
            <p:ph type="body" idx="1"/>
          </p:nvPr>
        </p:nvSpPr>
        <p:spPr>
          <a:xfrm>
            <a:off x="1065214" y="3124200"/>
            <a:ext cx="8686800" cy="1371600"/>
          </a:xfrm>
        </p:spPr>
        <p:txBody>
          <a:bodyPr anchor="t">
            <a:normAutofit/>
          </a:bodyPr>
          <a:lstStyle>
            <a:lvl1pPr marL="0" indent="0">
              <a:spcBef>
                <a:spcPts val="600"/>
              </a:spcBef>
              <a:buNone/>
              <a:defRPr sz="24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endParaRPr dirty="0"/>
          </a:p>
        </p:txBody>
      </p:sp>
      <p:sp>
        <p:nvSpPr>
          <p:cNvPr id="4" name="Date Placeholder 3"/>
          <p:cNvSpPr>
            <a:spLocks noGrp="1"/>
          </p:cNvSpPr>
          <p:nvPr>
            <p:ph type="dt" sz="half" idx="10"/>
          </p:nvPr>
        </p:nvSpPr>
        <p:spPr/>
        <p:txBody>
          <a:bodyPr/>
          <a:lstStyle/>
          <a:p>
            <a:fld id="{3E0FA9E5-6744-4841-888F-9E7CC0C2B7EC}" type="datetimeFigureOut">
              <a:rPr lang="en-US"/>
              <a:t>11/11/2023</a:t>
            </a:fld>
            <a:endParaRPr dirty="0"/>
          </a:p>
        </p:txBody>
      </p:sp>
      <p:sp>
        <p:nvSpPr>
          <p:cNvPr id="6" name="Slide Number Placeholder 5"/>
          <p:cNvSpPr>
            <a:spLocks noGrp="1"/>
          </p:cNvSpPr>
          <p:nvPr>
            <p:ph type="sldNum" sz="quarter" idx="12"/>
          </p:nvPr>
        </p:nvSpPr>
        <p:spPr/>
        <p:txBody>
          <a:bodyPr/>
          <a:lstStyle/>
          <a:p>
            <a:fld id="{AAEAE4A8-A6E5-453E-B946-FB774B73F48C}" type="slidenum">
              <a:rPr/>
              <a:t>‹#›</a:t>
            </a:fld>
            <a:endParaRPr dirty="0"/>
          </a:p>
        </p:txBody>
      </p:sp>
    </p:spTree>
    <p:extLst>
      <p:ext uri="{BB962C8B-B14F-4D97-AF65-F5344CB8AC3E}">
        <p14:creationId xmlns:p14="http://schemas.microsoft.com/office/powerpoint/2010/main" val="370133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5212" y="1828800"/>
            <a:ext cx="4251960" cy="4191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5464598" y="1828800"/>
            <a:ext cx="4251960" cy="4191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3E0FA9E5-6744-4841-888F-9E7CC0C2B7EC}" type="datetimeFigureOut">
              <a:rPr lang="en-US"/>
              <a:t>11/11/2023</a:t>
            </a:fld>
            <a:endParaRPr dirty="0"/>
          </a:p>
        </p:txBody>
      </p:sp>
      <p:sp>
        <p:nvSpPr>
          <p:cNvPr id="7" name="Slide Number Placeholder 6"/>
          <p:cNvSpPr>
            <a:spLocks noGrp="1"/>
          </p:cNvSpPr>
          <p:nvPr>
            <p:ph type="sldNum" sz="quarter" idx="12"/>
          </p:nvPr>
        </p:nvSpPr>
        <p:spPr/>
        <p:txBody>
          <a:bodyPr/>
          <a:lstStyle/>
          <a:p>
            <a:fld id="{AAEAE4A8-A6E5-453E-B946-FB774B73F48C}" type="slidenum">
              <a:rPr/>
              <a:t>‹#›</a:t>
            </a:fld>
            <a:endParaRPr dirty="0"/>
          </a:p>
        </p:txBody>
      </p:sp>
    </p:spTree>
    <p:extLst>
      <p:ext uri="{BB962C8B-B14F-4D97-AF65-F5344CB8AC3E}">
        <p14:creationId xmlns:p14="http://schemas.microsoft.com/office/powerpoint/2010/main" val="3413709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065213" y="1828799"/>
            <a:ext cx="4251960" cy="685801"/>
          </a:xfrm>
        </p:spPr>
        <p:txBody>
          <a:bodyPr anchor="ctr">
            <a:normAutofit/>
          </a:bodyPr>
          <a:lstStyle>
            <a:lvl1pPr marL="0" indent="0">
              <a:spcBef>
                <a:spcPts val="0"/>
              </a:spcBef>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5213" y="2590800"/>
            <a:ext cx="4251960"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5500053" y="1828799"/>
            <a:ext cx="4251960" cy="685801"/>
          </a:xfrm>
        </p:spPr>
        <p:txBody>
          <a:bodyPr anchor="ctr">
            <a:normAutofit/>
          </a:bodyPr>
          <a:lstStyle>
            <a:lvl1pPr marL="0" indent="0">
              <a:spcBef>
                <a:spcPts val="0"/>
              </a:spcBef>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00053" y="2590800"/>
            <a:ext cx="4251960" cy="3429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endParaRPr dirty="0"/>
          </a:p>
        </p:txBody>
      </p:sp>
      <p:sp>
        <p:nvSpPr>
          <p:cNvPr id="7" name="Date Placeholder 6"/>
          <p:cNvSpPr>
            <a:spLocks noGrp="1"/>
          </p:cNvSpPr>
          <p:nvPr>
            <p:ph type="dt" sz="half" idx="10"/>
          </p:nvPr>
        </p:nvSpPr>
        <p:spPr/>
        <p:txBody>
          <a:bodyPr/>
          <a:lstStyle/>
          <a:p>
            <a:fld id="{3E0FA9E5-6744-4841-888F-9E7CC0C2B7EC}" type="datetimeFigureOut">
              <a:rPr lang="en-US"/>
              <a:t>11/11/2023</a:t>
            </a:fld>
            <a:endParaRPr dirty="0"/>
          </a:p>
        </p:txBody>
      </p:sp>
      <p:sp>
        <p:nvSpPr>
          <p:cNvPr id="9" name="Slide Number Placeholder 8"/>
          <p:cNvSpPr>
            <a:spLocks noGrp="1"/>
          </p:cNvSpPr>
          <p:nvPr>
            <p:ph type="sldNum" sz="quarter" idx="12"/>
          </p:nvPr>
        </p:nvSpPr>
        <p:spPr/>
        <p:txBody>
          <a:bodyPr/>
          <a:lstStyle/>
          <a:p>
            <a:fld id="{AAEAE4A8-A6E5-453E-B946-FB774B73F48C}" type="slidenum">
              <a:rPr/>
              <a:t>‹#›</a:t>
            </a:fld>
            <a:endParaRPr dirty="0"/>
          </a:p>
        </p:txBody>
      </p:sp>
    </p:spTree>
    <p:extLst>
      <p:ext uri="{BB962C8B-B14F-4D97-AF65-F5344CB8AC3E}">
        <p14:creationId xmlns:p14="http://schemas.microsoft.com/office/powerpoint/2010/main" val="200078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endParaRPr dirty="0"/>
          </a:p>
        </p:txBody>
      </p:sp>
      <p:sp>
        <p:nvSpPr>
          <p:cNvPr id="3" name="Date Placeholder 2"/>
          <p:cNvSpPr>
            <a:spLocks noGrp="1"/>
          </p:cNvSpPr>
          <p:nvPr>
            <p:ph type="dt" sz="half" idx="10"/>
          </p:nvPr>
        </p:nvSpPr>
        <p:spPr/>
        <p:txBody>
          <a:bodyPr/>
          <a:lstStyle/>
          <a:p>
            <a:fld id="{3E0FA9E5-6744-4841-888F-9E7CC0C2B7EC}" type="datetimeFigureOut">
              <a:rPr lang="en-US"/>
              <a:t>11/11/2023</a:t>
            </a:fld>
            <a:endParaRPr dirty="0"/>
          </a:p>
        </p:txBody>
      </p:sp>
      <p:sp>
        <p:nvSpPr>
          <p:cNvPr id="5" name="Slide Number Placeholder 4"/>
          <p:cNvSpPr>
            <a:spLocks noGrp="1"/>
          </p:cNvSpPr>
          <p:nvPr>
            <p:ph type="sldNum" sz="quarter" idx="12"/>
          </p:nvPr>
        </p:nvSpPr>
        <p:spPr/>
        <p:txBody>
          <a:bodyPr/>
          <a:lstStyle/>
          <a:p>
            <a:fld id="{AAEAE4A8-A6E5-453E-B946-FB774B73F48C}" type="slidenum">
              <a:rPr/>
              <a:t>‹#›</a:t>
            </a:fld>
            <a:endParaRPr dirty="0"/>
          </a:p>
        </p:txBody>
      </p:sp>
    </p:spTree>
    <p:extLst>
      <p:ext uri="{BB962C8B-B14F-4D97-AF65-F5344CB8AC3E}">
        <p14:creationId xmlns:p14="http://schemas.microsoft.com/office/powerpoint/2010/main" val="907158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dirty="0"/>
          </a:p>
        </p:txBody>
      </p:sp>
      <p:sp>
        <p:nvSpPr>
          <p:cNvPr id="2" name="Date Placeholder 1"/>
          <p:cNvSpPr>
            <a:spLocks noGrp="1"/>
          </p:cNvSpPr>
          <p:nvPr>
            <p:ph type="dt" sz="half" idx="10"/>
          </p:nvPr>
        </p:nvSpPr>
        <p:spPr/>
        <p:txBody>
          <a:bodyPr/>
          <a:lstStyle/>
          <a:p>
            <a:fld id="{3E0FA9E5-6744-4841-888F-9E7CC0C2B7EC}" type="datetimeFigureOut">
              <a:rPr lang="en-US"/>
              <a:t>11/11/2023</a:t>
            </a:fld>
            <a:endParaRPr dirty="0"/>
          </a:p>
        </p:txBody>
      </p:sp>
      <p:sp>
        <p:nvSpPr>
          <p:cNvPr id="4" name="Slide Number Placeholder 3"/>
          <p:cNvSpPr>
            <a:spLocks noGrp="1"/>
          </p:cNvSpPr>
          <p:nvPr>
            <p:ph type="sldNum" sz="quarter" idx="12"/>
          </p:nvPr>
        </p:nvSpPr>
        <p:spPr/>
        <p:txBody>
          <a:bodyPr/>
          <a:lstStyle/>
          <a:p>
            <a:fld id="{AAEAE4A8-A6E5-453E-B946-FB774B73F48C}" type="slidenum">
              <a:rPr/>
              <a:t>‹#›</a:t>
            </a:fld>
            <a:endParaRPr dirty="0"/>
          </a:p>
        </p:txBody>
      </p:sp>
    </p:spTree>
    <p:extLst>
      <p:ext uri="{BB962C8B-B14F-4D97-AF65-F5344CB8AC3E}">
        <p14:creationId xmlns:p14="http://schemas.microsoft.com/office/powerpoint/2010/main" val="2441531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5213" y="533400"/>
            <a:ext cx="4114800" cy="1524000"/>
          </a:xfrm>
        </p:spPr>
        <p:txBody>
          <a:bodyPr anchor="b">
            <a:normAutofit/>
          </a:bodyPr>
          <a:lstStyle>
            <a:lvl1pPr algn="l">
              <a:defRPr sz="3600" b="1"/>
            </a:lvl1pPr>
          </a:lstStyle>
          <a:p>
            <a:r>
              <a:rPr lang="en-US"/>
              <a:t>Click to edit Master title style</a:t>
            </a:r>
            <a:endParaRPr/>
          </a:p>
        </p:txBody>
      </p:sp>
      <p:sp>
        <p:nvSpPr>
          <p:cNvPr id="3" name="Content Placeholder 2"/>
          <p:cNvSpPr>
            <a:spLocks noGrp="1"/>
          </p:cNvSpPr>
          <p:nvPr>
            <p:ph idx="1"/>
          </p:nvPr>
        </p:nvSpPr>
        <p:spPr>
          <a:xfrm>
            <a:off x="5865813" y="533400"/>
            <a:ext cx="5867400" cy="54864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065213" y="2209800"/>
            <a:ext cx="4114800" cy="3810000"/>
          </a:xfrm>
        </p:spPr>
        <p:txBody>
          <a:bodyPr>
            <a:normAutofit/>
          </a:bodyPr>
          <a:lstStyle>
            <a:lvl1pPr marL="0" indent="0">
              <a:lnSpc>
                <a:spcPct val="110000"/>
              </a:lnSpc>
              <a:spcBef>
                <a:spcPts val="600"/>
              </a:spcBef>
              <a:buNone/>
              <a:defRPr sz="1800">
                <a:solidFill>
                  <a:schemeClr val="tx1">
                    <a:lumMod val="65000"/>
                    <a:lumOff val="3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endParaRPr dirty="0"/>
          </a:p>
        </p:txBody>
      </p:sp>
      <p:sp>
        <p:nvSpPr>
          <p:cNvPr id="5" name="Date Placeholder 4"/>
          <p:cNvSpPr>
            <a:spLocks noGrp="1"/>
          </p:cNvSpPr>
          <p:nvPr>
            <p:ph type="dt" sz="half" idx="10"/>
          </p:nvPr>
        </p:nvSpPr>
        <p:spPr/>
        <p:txBody>
          <a:bodyPr/>
          <a:lstStyle/>
          <a:p>
            <a:fld id="{3E0FA9E5-6744-4841-888F-9E7CC0C2B7EC}" type="datetimeFigureOut">
              <a:rPr lang="en-US"/>
              <a:t>11/11/2023</a:t>
            </a:fld>
            <a:endParaRPr dirty="0"/>
          </a:p>
        </p:txBody>
      </p:sp>
      <p:sp>
        <p:nvSpPr>
          <p:cNvPr id="7" name="Slide Number Placeholder 6"/>
          <p:cNvSpPr>
            <a:spLocks noGrp="1"/>
          </p:cNvSpPr>
          <p:nvPr>
            <p:ph type="sldNum" sz="quarter" idx="12"/>
          </p:nvPr>
        </p:nvSpPr>
        <p:spPr/>
        <p:txBody>
          <a:bodyPr/>
          <a:lstStyle/>
          <a:p>
            <a:fld id="{AAEAE4A8-A6E5-453E-B946-FB774B73F48C}" type="slidenum">
              <a:rPr/>
              <a:t>‹#›</a:t>
            </a:fld>
            <a:endParaRPr dirty="0"/>
          </a:p>
        </p:txBody>
      </p:sp>
    </p:spTree>
    <p:extLst>
      <p:ext uri="{BB962C8B-B14F-4D97-AF65-F5344CB8AC3E}">
        <p14:creationId xmlns:p14="http://schemas.microsoft.com/office/powerpoint/2010/main" val="2101711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5213" y="533400"/>
            <a:ext cx="4114800" cy="1524000"/>
          </a:xfrm>
        </p:spPr>
        <p:txBody>
          <a:bodyPr anchor="b">
            <a:noAutofit/>
          </a:bodyPr>
          <a:lstStyle>
            <a:lvl1pPr algn="l">
              <a:defRPr sz="3600" b="1"/>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2" y="533400"/>
            <a:ext cx="5780173" cy="5791200"/>
          </a:xfrm>
          <a:ln w="50800">
            <a:solidFill>
              <a:schemeClr val="tx1">
                <a:lumMod val="65000"/>
                <a:lumOff val="35000"/>
              </a:schemeClr>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1065213" y="2209800"/>
            <a:ext cx="4114800" cy="3810000"/>
          </a:xfrm>
        </p:spPr>
        <p:txBody>
          <a:bodyPr>
            <a:normAutofit/>
          </a:bodyPr>
          <a:lstStyle>
            <a:lvl1pPr marL="0" indent="0">
              <a:lnSpc>
                <a:spcPct val="110000"/>
              </a:lnSpc>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419608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5212" y="533400"/>
            <a:ext cx="8686801" cy="10668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065212" y="1828800"/>
            <a:ext cx="8686801" cy="41910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065213" y="6155267"/>
            <a:ext cx="5653087" cy="273049"/>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r>
              <a:rPr lang="en-US" dirty="0"/>
              <a:t>Add a footer</a:t>
            </a:r>
          </a:p>
        </p:txBody>
      </p:sp>
      <p:sp>
        <p:nvSpPr>
          <p:cNvPr id="4" name="Date Placeholder 3"/>
          <p:cNvSpPr>
            <a:spLocks noGrp="1"/>
          </p:cNvSpPr>
          <p:nvPr>
            <p:ph type="dt" sz="half" idx="2"/>
          </p:nvPr>
        </p:nvSpPr>
        <p:spPr>
          <a:xfrm>
            <a:off x="6932612" y="6155267"/>
            <a:ext cx="1371600" cy="273049"/>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3E0FA9E5-6744-4841-888F-9E7CC0C2B7EC}" type="datetimeFigureOut">
              <a:rPr lang="en-US" smtClean="0"/>
              <a:pPr/>
              <a:t>11/11/2023</a:t>
            </a:fld>
            <a:endParaRPr lang="en-US" dirty="0"/>
          </a:p>
        </p:txBody>
      </p:sp>
      <p:sp>
        <p:nvSpPr>
          <p:cNvPr id="6" name="Slide Number Placeholder 5"/>
          <p:cNvSpPr>
            <a:spLocks noGrp="1"/>
          </p:cNvSpPr>
          <p:nvPr>
            <p:ph type="sldNum" sz="quarter" idx="4"/>
          </p:nvPr>
        </p:nvSpPr>
        <p:spPr>
          <a:xfrm>
            <a:off x="8532812" y="6155267"/>
            <a:ext cx="1219201" cy="273049"/>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AAEAE4A8-A6E5-453E-B946-FB774B73F48C}" type="slidenum">
              <a:rPr lang="en-US" smtClean="0"/>
              <a:pPr/>
              <a:t>‹#›</a:t>
            </a:fld>
            <a:endParaRPr lang="en-US" dirty="0"/>
          </a:p>
        </p:txBody>
      </p:sp>
    </p:spTree>
    <p:extLst>
      <p:ext uri="{BB962C8B-B14F-4D97-AF65-F5344CB8AC3E}">
        <p14:creationId xmlns:p14="http://schemas.microsoft.com/office/powerpoint/2010/main" val="15970541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80000"/>
        </a:lnSpc>
        <a:spcBef>
          <a:spcPct val="0"/>
        </a:spcBef>
        <a:buNone/>
        <a:defRPr sz="3600" b="1" kern="1200">
          <a:solidFill>
            <a:schemeClr val="accent1">
              <a:lumMod val="75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lumMod val="65000"/>
            <a:lumOff val="35000"/>
          </a:schemeClr>
        </a:buClr>
        <a:buSzPct val="80000"/>
        <a:buFont typeface="Arial" pitchFamily="34" charset="0"/>
        <a:buChar char="•"/>
        <a:defRPr sz="2000" kern="1200">
          <a:solidFill>
            <a:schemeClr val="tx1">
              <a:lumMod val="65000"/>
              <a:lumOff val="35000"/>
            </a:schemeClr>
          </a:solidFill>
          <a:latin typeface="+mn-lt"/>
          <a:ea typeface="+mn-ea"/>
          <a:cs typeface="+mn-cs"/>
        </a:defRPr>
      </a:lvl1pPr>
      <a:lvl2pPr marL="594360" indent="-228600" algn="l" defTabSz="914400" rtl="0" eaLnBrk="1" latinLnBrk="0" hangingPunct="1">
        <a:lnSpc>
          <a:spcPct val="90000"/>
        </a:lnSpc>
        <a:spcBef>
          <a:spcPts val="1000"/>
        </a:spcBef>
        <a:buClr>
          <a:schemeClr val="tx1">
            <a:lumMod val="65000"/>
            <a:lumOff val="35000"/>
          </a:schemeClr>
        </a:buClr>
        <a:buSzPct val="80000"/>
        <a:buFont typeface="Arial" pitchFamily="34" charset="0"/>
        <a:buChar char="•"/>
        <a:defRPr sz="1800" kern="1200">
          <a:solidFill>
            <a:schemeClr val="tx1">
              <a:lumMod val="65000"/>
              <a:lumOff val="35000"/>
            </a:schemeClr>
          </a:solidFill>
          <a:latin typeface="+mn-lt"/>
          <a:ea typeface="+mn-ea"/>
          <a:cs typeface="+mn-cs"/>
        </a:defRPr>
      </a:lvl2pPr>
      <a:lvl3pPr marL="777240" indent="-182880" algn="l" defTabSz="914400" rtl="0" eaLnBrk="1" latinLnBrk="0" hangingPunct="1">
        <a:lnSpc>
          <a:spcPct val="90000"/>
        </a:lnSpc>
        <a:spcBef>
          <a:spcPts val="600"/>
        </a:spcBef>
        <a:buClr>
          <a:schemeClr val="tx1">
            <a:lumMod val="65000"/>
            <a:lumOff val="35000"/>
          </a:schemeClr>
        </a:buClr>
        <a:buSzPct val="80000"/>
        <a:buFont typeface="Arial" pitchFamily="34" charset="0"/>
        <a:buChar char="•"/>
        <a:defRPr sz="1600" kern="1200">
          <a:solidFill>
            <a:schemeClr val="tx1">
              <a:lumMod val="65000"/>
              <a:lumOff val="35000"/>
            </a:schemeClr>
          </a:solidFill>
          <a:latin typeface="+mn-lt"/>
          <a:ea typeface="+mn-ea"/>
          <a:cs typeface="+mn-cs"/>
        </a:defRPr>
      </a:lvl3pPr>
      <a:lvl4pPr marL="960120" indent="-182880" algn="l" defTabSz="914400" rtl="0" eaLnBrk="1" latinLnBrk="0" hangingPunct="1">
        <a:lnSpc>
          <a:spcPct val="90000"/>
        </a:lnSpc>
        <a:spcBef>
          <a:spcPts val="600"/>
        </a:spcBef>
        <a:buClr>
          <a:schemeClr val="tx1">
            <a:lumMod val="65000"/>
            <a:lumOff val="35000"/>
          </a:schemeClr>
        </a:buClr>
        <a:buSzPct val="80000"/>
        <a:buFont typeface="Arial" pitchFamily="34" charset="0"/>
        <a:buChar char="•"/>
        <a:defRPr sz="1400" kern="1200">
          <a:solidFill>
            <a:schemeClr val="tx1">
              <a:lumMod val="65000"/>
              <a:lumOff val="35000"/>
            </a:schemeClr>
          </a:solidFill>
          <a:latin typeface="+mn-lt"/>
          <a:ea typeface="+mn-ea"/>
          <a:cs typeface="+mn-cs"/>
        </a:defRPr>
      </a:lvl4pPr>
      <a:lvl5pPr marL="1097280" indent="-137160" algn="l" defTabSz="914400" rtl="0" eaLnBrk="1" latinLnBrk="0" hangingPunct="1">
        <a:lnSpc>
          <a:spcPct val="90000"/>
        </a:lnSpc>
        <a:spcBef>
          <a:spcPts val="600"/>
        </a:spcBef>
        <a:buClr>
          <a:schemeClr val="tx1">
            <a:lumMod val="65000"/>
            <a:lumOff val="35000"/>
          </a:schemeClr>
        </a:buClr>
        <a:buSzPct val="80000"/>
        <a:buFont typeface="Arial" pitchFamily="34" charset="0"/>
        <a:buChar char="•"/>
        <a:defRPr sz="1400" kern="1200">
          <a:solidFill>
            <a:schemeClr val="tx1">
              <a:lumMod val="65000"/>
              <a:lumOff val="35000"/>
            </a:schemeClr>
          </a:solidFill>
          <a:latin typeface="+mn-lt"/>
          <a:ea typeface="+mn-ea"/>
          <a:cs typeface="+mn-cs"/>
        </a:defRPr>
      </a:lvl5pPr>
      <a:lvl6pPr marL="1234440" indent="-137160" algn="l" defTabSz="914400" rtl="0" eaLnBrk="1" latinLnBrk="0" hangingPunct="1">
        <a:spcBef>
          <a:spcPts val="600"/>
        </a:spcBef>
        <a:buSzPct val="80000"/>
        <a:buFont typeface="Arial" pitchFamily="34" charset="0"/>
        <a:buChar char="•"/>
        <a:defRPr sz="1400" kern="1200">
          <a:solidFill>
            <a:schemeClr val="tx1">
              <a:lumMod val="65000"/>
              <a:lumOff val="35000"/>
            </a:schemeClr>
          </a:solidFill>
          <a:latin typeface="+mn-lt"/>
          <a:ea typeface="+mn-ea"/>
          <a:cs typeface="+mn-cs"/>
        </a:defRPr>
      </a:lvl6pPr>
      <a:lvl7pPr marL="1371600" indent="-137160" algn="l" defTabSz="914400" rtl="0" eaLnBrk="1" latinLnBrk="0" hangingPunct="1">
        <a:spcBef>
          <a:spcPts val="600"/>
        </a:spcBef>
        <a:buSzPct val="80000"/>
        <a:buFont typeface="Arial" pitchFamily="34" charset="0"/>
        <a:buChar char="•"/>
        <a:defRPr sz="1400" kern="1200">
          <a:solidFill>
            <a:schemeClr val="tx1">
              <a:lumMod val="65000"/>
              <a:lumOff val="35000"/>
            </a:schemeClr>
          </a:solidFill>
          <a:latin typeface="+mn-lt"/>
          <a:ea typeface="+mn-ea"/>
          <a:cs typeface="+mn-cs"/>
        </a:defRPr>
      </a:lvl7pPr>
      <a:lvl8pPr marL="1508760" indent="-137160" algn="l" defTabSz="914400" rtl="0" eaLnBrk="1" latinLnBrk="0" hangingPunct="1">
        <a:spcBef>
          <a:spcPts val="600"/>
        </a:spcBef>
        <a:buSzPct val="80000"/>
        <a:buFont typeface="Arial" pitchFamily="34" charset="0"/>
        <a:buChar char="•"/>
        <a:defRPr sz="1400" kern="1200">
          <a:solidFill>
            <a:schemeClr val="tx1">
              <a:lumMod val="65000"/>
              <a:lumOff val="35000"/>
            </a:schemeClr>
          </a:solidFill>
          <a:latin typeface="+mn-lt"/>
          <a:ea typeface="+mn-ea"/>
          <a:cs typeface="+mn-cs"/>
        </a:defRPr>
      </a:lvl8pPr>
      <a:lvl9pPr marL="1645920" indent="-137160" algn="l" defTabSz="914400" rtl="0" eaLnBrk="1" latinLnBrk="0" hangingPunct="1">
        <a:spcBef>
          <a:spcPts val="600"/>
        </a:spcBef>
        <a:buSzPct val="80000"/>
        <a:buFont typeface="Arial" pitchFamily="34" charset="0"/>
        <a:buChar char="•"/>
        <a:defRPr sz="1400" kern="120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4.xml"/><Relationship Id="rId1" Type="http://schemas.openxmlformats.org/officeDocument/2006/relationships/themeOverride" Target="../theme/themeOverride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20788" y="-1181100"/>
            <a:ext cx="10134600" cy="4051300"/>
          </a:xfrm>
        </p:spPr>
        <p:txBody>
          <a:bodyPr>
            <a:normAutofit/>
          </a:bodyPr>
          <a:lstStyle/>
          <a:p>
            <a:pPr marL="0" marR="0" algn="ctr">
              <a:spcBef>
                <a:spcPts val="0"/>
              </a:spcBef>
              <a:spcAft>
                <a:spcPts val="600"/>
              </a:spcAft>
            </a:pPr>
            <a:r>
              <a:rPr lang="en-US" sz="3200" i="1" dirty="0">
                <a:effectLst/>
                <a:latin typeface="Times New Roman" panose="02020603050405020304" pitchFamily="18" charset="0"/>
                <a:ea typeface="MS Mincho" panose="02020609040205080304" pitchFamily="49" charset="-128"/>
              </a:rPr>
              <a:t>Simulation Analysis of MPPT Tracking</a:t>
            </a:r>
            <a:br>
              <a:rPr lang="en-US" sz="3200" dirty="0">
                <a:effectLst/>
                <a:latin typeface="Times New Roman" panose="02020603050405020304" pitchFamily="18" charset="0"/>
                <a:ea typeface="MS Mincho" panose="02020609040205080304" pitchFamily="49" charset="-128"/>
              </a:rPr>
            </a:br>
            <a:r>
              <a:rPr lang="en-US" sz="3200" i="1" dirty="0">
                <a:effectLst/>
                <a:latin typeface="Times New Roman" panose="02020603050405020304" pitchFamily="18" charset="0"/>
                <a:ea typeface="MS Mincho" panose="02020609040205080304" pitchFamily="49" charset="-128"/>
              </a:rPr>
              <a:t>of PV Solar System  </a:t>
            </a:r>
            <a:endParaRPr lang="en-US" sz="3200" dirty="0">
              <a:effectLst/>
              <a:latin typeface="Times New Roman" panose="02020603050405020304" pitchFamily="18" charset="0"/>
              <a:ea typeface="MS Mincho" panose="02020609040205080304" pitchFamily="49" charset="-128"/>
            </a:endParaRPr>
          </a:p>
        </p:txBody>
      </p:sp>
      <p:sp>
        <p:nvSpPr>
          <p:cNvPr id="3" name="Subtitle 2"/>
          <p:cNvSpPr>
            <a:spLocks noGrp="1"/>
          </p:cNvSpPr>
          <p:nvPr>
            <p:ph type="subTitle" idx="1"/>
          </p:nvPr>
        </p:nvSpPr>
        <p:spPr>
          <a:xfrm>
            <a:off x="531812" y="3459192"/>
            <a:ext cx="5029201" cy="1397000"/>
          </a:xfrm>
        </p:spPr>
        <p:txBody>
          <a:bodyPr>
            <a:normAutofit fontScale="77500" lnSpcReduction="20000"/>
          </a:bodyPr>
          <a:lstStyle/>
          <a:p>
            <a:r>
              <a:rPr lang="en-US" sz="2800" dirty="0">
                <a:latin typeface="Bahnschrift" panose="020B0502040204020203" pitchFamily="34" charset="0"/>
              </a:rPr>
              <a:t>Term Paper Presentation</a:t>
            </a:r>
          </a:p>
          <a:p>
            <a:endParaRPr lang="en-US" sz="2800" dirty="0">
              <a:latin typeface="Bahnschrift" panose="020B0502040204020203" pitchFamily="34" charset="0"/>
            </a:endParaRPr>
          </a:p>
          <a:p>
            <a:r>
              <a:rPr lang="en-US" sz="2000" dirty="0">
                <a:latin typeface="Bahnschrift Light Condensed" panose="020B0502040204020203" pitchFamily="34" charset="0"/>
              </a:rPr>
              <a:t>Jagdish Meghwal</a:t>
            </a:r>
          </a:p>
          <a:p>
            <a:r>
              <a:rPr lang="en-US" sz="2000" dirty="0" err="1">
                <a:latin typeface="Bahnschrift Light Condensed" panose="020B0502040204020203" pitchFamily="34" charset="0"/>
              </a:rPr>
              <a:t>Subhankar</a:t>
            </a:r>
            <a:r>
              <a:rPr lang="en-US" sz="2000" dirty="0">
                <a:latin typeface="Bahnschrift Light Condensed" panose="020B0502040204020203" pitchFamily="34" charset="0"/>
              </a:rPr>
              <a:t> Biswas</a:t>
            </a:r>
          </a:p>
          <a:p>
            <a:r>
              <a:rPr lang="en-US" sz="2000" dirty="0" err="1">
                <a:latin typeface="Bahnschrift Light Condensed" panose="020B0502040204020203" pitchFamily="34" charset="0"/>
              </a:rPr>
              <a:t>Aritra</a:t>
            </a:r>
            <a:r>
              <a:rPr lang="en-US" sz="2000" dirty="0">
                <a:latin typeface="Bahnschrift Light Condensed" panose="020B0502040204020203" pitchFamily="34" charset="0"/>
              </a:rPr>
              <a:t> Patra</a:t>
            </a:r>
          </a:p>
          <a:p>
            <a:endParaRPr lang="en-US" dirty="0"/>
          </a:p>
          <a:p>
            <a:endParaRPr lang="en-US" dirty="0"/>
          </a:p>
        </p:txBody>
      </p:sp>
    </p:spTree>
    <p:extLst>
      <p:ext uri="{BB962C8B-B14F-4D97-AF65-F5344CB8AC3E}">
        <p14:creationId xmlns:p14="http://schemas.microsoft.com/office/powerpoint/2010/main" val="1493259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8" name="Picture 8">
            <a:extLst>
              <a:ext uri="{FF2B5EF4-FFF2-40B4-BE49-F238E27FC236}">
                <a16:creationId xmlns:a16="http://schemas.microsoft.com/office/drawing/2014/main" id="{07ADF40D-1687-2D07-1495-5608EB9733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9111" t="6798" r="391" b="6857"/>
          <a:stretch>
            <a:fillRect/>
          </a:stretch>
        </p:blipFill>
        <p:spPr bwMode="auto">
          <a:xfrm>
            <a:off x="615247" y="2152817"/>
            <a:ext cx="3381431" cy="258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9" name="Picture 9">
            <a:extLst>
              <a:ext uri="{FF2B5EF4-FFF2-40B4-BE49-F238E27FC236}">
                <a16:creationId xmlns:a16="http://schemas.microsoft.com/office/drawing/2014/main" id="{A6551DC5-9C31-2E92-A7C1-DA835E8EE4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9111" t="6798" r="391" b="6857"/>
          <a:stretch>
            <a:fillRect/>
          </a:stretch>
        </p:blipFill>
        <p:spPr bwMode="auto">
          <a:xfrm>
            <a:off x="4345429" y="2152817"/>
            <a:ext cx="3381431" cy="258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30" name="Picture 10">
            <a:extLst>
              <a:ext uri="{FF2B5EF4-FFF2-40B4-BE49-F238E27FC236}">
                <a16:creationId xmlns:a16="http://schemas.microsoft.com/office/drawing/2014/main" id="{EE33A16D-0EDD-53C8-CDCD-5989DB959B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9111" t="6798" r="391" b="6857"/>
          <a:stretch>
            <a:fillRect/>
          </a:stretch>
        </p:blipFill>
        <p:spPr bwMode="auto">
          <a:xfrm>
            <a:off x="8075612" y="2152817"/>
            <a:ext cx="3381431" cy="258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a:extLst>
              <a:ext uri="{FF2B5EF4-FFF2-40B4-BE49-F238E27FC236}">
                <a16:creationId xmlns:a16="http://schemas.microsoft.com/office/drawing/2014/main" id="{5DA2B36D-7261-3B1C-E49A-5B23E03C2873}"/>
              </a:ext>
            </a:extLst>
          </p:cNvPr>
          <p:cNvSpPr txBox="1"/>
          <p:nvPr/>
        </p:nvSpPr>
        <p:spPr>
          <a:xfrm>
            <a:off x="1446212" y="4888468"/>
            <a:ext cx="1676401" cy="369332"/>
          </a:xfrm>
          <a:prstGeom prst="rect">
            <a:avLst/>
          </a:prstGeom>
          <a:noFill/>
        </p:spPr>
        <p:txBody>
          <a:bodyPr wrap="square" rtlCol="0">
            <a:spAutoFit/>
          </a:bodyPr>
          <a:lstStyle/>
          <a:p>
            <a:pPr algn="ctr"/>
            <a:r>
              <a:rPr lang="en-US" dirty="0"/>
              <a:t>Output Voltage</a:t>
            </a:r>
          </a:p>
        </p:txBody>
      </p:sp>
      <p:sp>
        <p:nvSpPr>
          <p:cNvPr id="5" name="TextBox 4">
            <a:extLst>
              <a:ext uri="{FF2B5EF4-FFF2-40B4-BE49-F238E27FC236}">
                <a16:creationId xmlns:a16="http://schemas.microsoft.com/office/drawing/2014/main" id="{78C93287-4E5A-BE12-4E41-5B1A9D632E26}"/>
              </a:ext>
            </a:extLst>
          </p:cNvPr>
          <p:cNvSpPr txBox="1"/>
          <p:nvPr/>
        </p:nvSpPr>
        <p:spPr>
          <a:xfrm>
            <a:off x="5332411" y="4888468"/>
            <a:ext cx="1676401" cy="369332"/>
          </a:xfrm>
          <a:prstGeom prst="rect">
            <a:avLst/>
          </a:prstGeom>
          <a:noFill/>
        </p:spPr>
        <p:txBody>
          <a:bodyPr wrap="square" rtlCol="0">
            <a:spAutoFit/>
          </a:bodyPr>
          <a:lstStyle/>
          <a:p>
            <a:pPr algn="ctr"/>
            <a:r>
              <a:rPr lang="en-US" dirty="0"/>
              <a:t>Output Current</a:t>
            </a:r>
          </a:p>
        </p:txBody>
      </p:sp>
      <p:sp>
        <p:nvSpPr>
          <p:cNvPr id="6" name="TextBox 5">
            <a:extLst>
              <a:ext uri="{FF2B5EF4-FFF2-40B4-BE49-F238E27FC236}">
                <a16:creationId xmlns:a16="http://schemas.microsoft.com/office/drawing/2014/main" id="{26C4C697-7341-8978-DF61-DF41C1C13D6C}"/>
              </a:ext>
            </a:extLst>
          </p:cNvPr>
          <p:cNvSpPr txBox="1"/>
          <p:nvPr/>
        </p:nvSpPr>
        <p:spPr>
          <a:xfrm>
            <a:off x="9066212" y="4888468"/>
            <a:ext cx="1600199" cy="369332"/>
          </a:xfrm>
          <a:prstGeom prst="rect">
            <a:avLst/>
          </a:prstGeom>
          <a:noFill/>
        </p:spPr>
        <p:txBody>
          <a:bodyPr wrap="square" rtlCol="0">
            <a:spAutoFit/>
          </a:bodyPr>
          <a:lstStyle/>
          <a:p>
            <a:pPr algn="ctr"/>
            <a:r>
              <a:rPr lang="en-US" dirty="0"/>
              <a:t>Output Power</a:t>
            </a:r>
          </a:p>
        </p:txBody>
      </p:sp>
    </p:spTree>
    <p:extLst>
      <p:ext uri="{BB962C8B-B14F-4D97-AF65-F5344CB8AC3E}">
        <p14:creationId xmlns:p14="http://schemas.microsoft.com/office/powerpoint/2010/main" val="1641407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9C81D1-60C4-608C-1509-598A3235F053}"/>
              </a:ext>
            </a:extLst>
          </p:cNvPr>
          <p:cNvSpPr txBox="1"/>
          <p:nvPr/>
        </p:nvSpPr>
        <p:spPr>
          <a:xfrm>
            <a:off x="3808412" y="2331890"/>
            <a:ext cx="7086600" cy="1107996"/>
          </a:xfrm>
          <a:prstGeom prst="rect">
            <a:avLst/>
          </a:prstGeom>
          <a:noFill/>
        </p:spPr>
        <p:txBody>
          <a:bodyPr wrap="square" rtlCol="0">
            <a:spAutoFit/>
          </a:bodyPr>
          <a:lstStyle/>
          <a:p>
            <a:r>
              <a:rPr lang="en-US" sz="6600" b="1" dirty="0">
                <a:solidFill>
                  <a:schemeClr val="accent1">
                    <a:lumMod val="75000"/>
                  </a:schemeClr>
                </a:solidFill>
                <a:latin typeface="+mj-lt"/>
                <a:ea typeface="+mj-ea"/>
                <a:cs typeface="+mj-cs"/>
              </a:rPr>
              <a:t>Thank</a:t>
            </a:r>
            <a:r>
              <a:rPr lang="en-US" sz="6600" dirty="0"/>
              <a:t> </a:t>
            </a:r>
            <a:r>
              <a:rPr lang="en-US" sz="6600" b="1" dirty="0">
                <a:solidFill>
                  <a:schemeClr val="accent1">
                    <a:lumMod val="75000"/>
                  </a:schemeClr>
                </a:solidFill>
                <a:latin typeface="+mj-lt"/>
                <a:ea typeface="+mj-ea"/>
                <a:cs typeface="+mj-cs"/>
              </a:rPr>
              <a:t>You!</a:t>
            </a:r>
          </a:p>
        </p:txBody>
      </p:sp>
    </p:spTree>
    <p:extLst>
      <p:ext uri="{BB962C8B-B14F-4D97-AF65-F5344CB8AC3E}">
        <p14:creationId xmlns:p14="http://schemas.microsoft.com/office/powerpoint/2010/main" val="2600559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sz="3200" i="1" dirty="0">
                <a:latin typeface="Times New Roman" panose="02020603050405020304" pitchFamily="18" charset="0"/>
                <a:ea typeface="MS Mincho" panose="02020609040205080304" pitchFamily="49" charset="-128"/>
              </a:rPr>
              <a:t>Content</a:t>
            </a:r>
          </a:p>
        </p:txBody>
      </p:sp>
      <p:sp>
        <p:nvSpPr>
          <p:cNvPr id="14" name="Content Placeholder 13"/>
          <p:cNvSpPr>
            <a:spLocks noGrp="1"/>
          </p:cNvSpPr>
          <p:nvPr>
            <p:ph idx="1"/>
          </p:nvPr>
        </p:nvSpPr>
        <p:spPr/>
        <p:txBody>
          <a:bodyPr/>
          <a:lstStyle/>
          <a:p>
            <a:r>
              <a:rPr lang="en-US" dirty="0"/>
              <a:t>Introduction of PV Array System</a:t>
            </a:r>
          </a:p>
          <a:p>
            <a:r>
              <a:rPr lang="en-US" dirty="0"/>
              <a:t>Boost Converter</a:t>
            </a:r>
          </a:p>
          <a:p>
            <a:r>
              <a:rPr lang="en-US" dirty="0"/>
              <a:t>MPPT Tracking</a:t>
            </a:r>
          </a:p>
          <a:p>
            <a:r>
              <a:rPr lang="en-US" dirty="0"/>
              <a:t>Perturbation and Observation Method</a:t>
            </a:r>
          </a:p>
          <a:p>
            <a:r>
              <a:rPr lang="en-US" dirty="0"/>
              <a:t>Model</a:t>
            </a:r>
          </a:p>
          <a:p>
            <a:r>
              <a:rPr lang="en-US" dirty="0"/>
              <a:t>Simulation Results</a:t>
            </a:r>
          </a:p>
          <a:p>
            <a:endParaRPr lang="en-US" dirty="0"/>
          </a:p>
        </p:txBody>
      </p:sp>
    </p:spTree>
    <p:extLst>
      <p:ext uri="{BB962C8B-B14F-4D97-AF65-F5344CB8AC3E}">
        <p14:creationId xmlns:p14="http://schemas.microsoft.com/office/powerpoint/2010/main" val="1437231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3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41412" y="457200"/>
            <a:ext cx="8686801" cy="1066800"/>
          </a:xfrm>
        </p:spPr>
        <p:txBody>
          <a:bodyPr>
            <a:normAutofit/>
          </a:bodyPr>
          <a:lstStyle/>
          <a:p>
            <a:r>
              <a:rPr lang="en-US" sz="3200" i="1" dirty="0">
                <a:latin typeface="Times New Roman" panose="02020603050405020304" pitchFamily="18" charset="0"/>
                <a:ea typeface="MS Mincho" panose="02020609040205080304" pitchFamily="49" charset="-128"/>
              </a:rPr>
              <a:t>Introduction-</a:t>
            </a:r>
          </a:p>
        </p:txBody>
      </p:sp>
      <p:sp>
        <p:nvSpPr>
          <p:cNvPr id="4" name="Content Placeholder 3">
            <a:extLst>
              <a:ext uri="{FF2B5EF4-FFF2-40B4-BE49-F238E27FC236}">
                <a16:creationId xmlns:a16="http://schemas.microsoft.com/office/drawing/2014/main" id="{F5A062E6-49B2-945B-FD41-FC8127FF1FE1}"/>
              </a:ext>
            </a:extLst>
          </p:cNvPr>
          <p:cNvSpPr>
            <a:spLocks noGrp="1"/>
          </p:cNvSpPr>
          <p:nvPr>
            <p:ph idx="1"/>
          </p:nvPr>
        </p:nvSpPr>
        <p:spPr>
          <a:xfrm>
            <a:off x="1065213" y="1828800"/>
            <a:ext cx="4571999" cy="4191000"/>
          </a:xfrm>
        </p:spPr>
        <p:txBody>
          <a:bodyPr/>
          <a:lstStyle/>
          <a:p>
            <a:pPr marL="45720" indent="0">
              <a:buNone/>
            </a:pPr>
            <a:r>
              <a:rPr lang="en-US" sz="1800" dirty="0">
                <a:effectLst/>
                <a:latin typeface="Times New Roman" panose="02020603050405020304" pitchFamily="18" charset="0"/>
                <a:ea typeface="SimSun" panose="02010600030101010101" pitchFamily="2" charset="-122"/>
              </a:rPr>
              <a:t>~ Nowadays many integrations are happening in conventional power system with      renewables energy system. That is converting one grid into multiple microgrids.</a:t>
            </a:r>
          </a:p>
          <a:p>
            <a:pPr marL="45720" indent="0">
              <a:buNone/>
            </a:pPr>
            <a:r>
              <a:rPr lang="en-US" sz="1800" dirty="0">
                <a:latin typeface="Times New Roman" panose="02020603050405020304" pitchFamily="18" charset="0"/>
                <a:ea typeface="SimSun" panose="02010600030101010101" pitchFamily="2" charset="-122"/>
              </a:rPr>
              <a:t>~ </a:t>
            </a:r>
            <a:r>
              <a:rPr lang="en-US" sz="1800" dirty="0">
                <a:effectLst/>
                <a:latin typeface="Times New Roman" panose="02020603050405020304" pitchFamily="18" charset="0"/>
                <a:ea typeface="SimSun" panose="02010600030101010101" pitchFamily="2" charset="-122"/>
              </a:rPr>
              <a:t>Solar PV cells are one of the readily available sources of power generation and can be used effectively.</a:t>
            </a:r>
          </a:p>
          <a:p>
            <a:pPr marL="45720" indent="0">
              <a:buNone/>
            </a:pPr>
            <a:r>
              <a:rPr lang="en-US" sz="1800" dirty="0">
                <a:latin typeface="Times New Roman" panose="02020603050405020304" pitchFamily="18" charset="0"/>
                <a:ea typeface="SimSun" panose="02010600030101010101" pitchFamily="2" charset="-122"/>
              </a:rPr>
              <a:t>~ </a:t>
            </a:r>
            <a:r>
              <a:rPr lang="en-US" sz="1800" dirty="0">
                <a:effectLst/>
                <a:latin typeface="Times New Roman" panose="02020603050405020304" pitchFamily="18" charset="0"/>
                <a:ea typeface="SimSun" panose="02010600030101010101" pitchFamily="2" charset="-122"/>
              </a:rPr>
              <a:t>In this paper, a solar PV array system with MPPT setting is proposed. </a:t>
            </a:r>
            <a:endParaRPr lang="en-US" sz="1800" dirty="0">
              <a:latin typeface="Times New Roman" panose="02020603050405020304" pitchFamily="18" charset="0"/>
              <a:ea typeface="SimSun" panose="02010600030101010101" pitchFamily="2" charset="-122"/>
            </a:endParaRPr>
          </a:p>
          <a:p>
            <a:pPr marL="45720" indent="0">
              <a:buNone/>
            </a:pPr>
            <a:r>
              <a:rPr lang="en-US" sz="1800" dirty="0">
                <a:latin typeface="Times New Roman" panose="02020603050405020304" pitchFamily="18" charset="0"/>
                <a:ea typeface="SimSun" panose="02010600030101010101" pitchFamily="2" charset="-122"/>
              </a:rPr>
              <a:t>~ </a:t>
            </a:r>
            <a:r>
              <a:rPr lang="en-US" sz="1800" dirty="0">
                <a:effectLst/>
                <a:latin typeface="Times New Roman" panose="02020603050405020304" pitchFamily="18" charset="0"/>
                <a:ea typeface="SimSun" panose="02010600030101010101" pitchFamily="2" charset="-122"/>
              </a:rPr>
              <a:t>A boost converter is connected to which an exact duty ratio is given to find the maximum power.  </a:t>
            </a:r>
            <a:endParaRPr lang="en-US" sz="1800" dirty="0">
              <a:latin typeface="Times New Roman" panose="02020603050405020304" pitchFamily="18" charset="0"/>
              <a:ea typeface="SimSun" panose="02010600030101010101" pitchFamily="2" charset="-122"/>
            </a:endParaRPr>
          </a:p>
          <a:p>
            <a:pPr marL="45720" indent="0">
              <a:buNone/>
            </a:pPr>
            <a:endParaRPr lang="en-US" dirty="0"/>
          </a:p>
        </p:txBody>
      </p:sp>
      <p:pic>
        <p:nvPicPr>
          <p:cNvPr id="8" name="Picture 7">
            <a:extLst>
              <a:ext uri="{FF2B5EF4-FFF2-40B4-BE49-F238E27FC236}">
                <a16:creationId xmlns:a16="http://schemas.microsoft.com/office/drawing/2014/main" id="{CA57FCCA-8526-63D6-C7F6-E07620F9D9E3}"/>
              </a:ext>
            </a:extLst>
          </p:cNvPr>
          <p:cNvPicPr>
            <a:picLocks noChangeAspect="1"/>
          </p:cNvPicPr>
          <p:nvPr/>
        </p:nvPicPr>
        <p:blipFill>
          <a:blip r:embed="rId3"/>
          <a:stretch>
            <a:fillRect/>
          </a:stretch>
        </p:blipFill>
        <p:spPr>
          <a:xfrm>
            <a:off x="5484812" y="1827196"/>
            <a:ext cx="5239890" cy="3505200"/>
          </a:xfrm>
          <a:prstGeom prst="rect">
            <a:avLst/>
          </a:prstGeom>
        </p:spPr>
      </p:pic>
    </p:spTree>
    <p:extLst>
      <p:ext uri="{BB962C8B-B14F-4D97-AF65-F5344CB8AC3E}">
        <p14:creationId xmlns:p14="http://schemas.microsoft.com/office/powerpoint/2010/main" val="1431719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3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latin typeface="Times New Roman" panose="02020603050405020304" pitchFamily="18" charset="0"/>
                <a:cs typeface="Times New Roman" panose="02020603050405020304" pitchFamily="18" charset="0"/>
              </a:rPr>
              <a:t>Boost Converter</a:t>
            </a:r>
          </a:p>
        </p:txBody>
      </p:sp>
      <p:sp>
        <p:nvSpPr>
          <p:cNvPr id="3" name="Content Placeholder 2"/>
          <p:cNvSpPr>
            <a:spLocks noGrp="1"/>
          </p:cNvSpPr>
          <p:nvPr>
            <p:ph sz="half" idx="1"/>
          </p:nvPr>
        </p:nvSpPr>
        <p:spPr>
          <a:xfrm>
            <a:off x="1065211" y="1828800"/>
            <a:ext cx="8686801" cy="4191000"/>
          </a:xfrm>
        </p:spPr>
        <p:txBody>
          <a:bodyPr/>
          <a:lstStyle/>
          <a:p>
            <a:r>
              <a:rPr lang="en-US" sz="1800" dirty="0">
                <a:solidFill>
                  <a:srgbClr val="303030"/>
                </a:solidFill>
                <a:effectLst/>
                <a:latin typeface="Times New Roman" panose="02020603050405020304" pitchFamily="18" charset="0"/>
                <a:ea typeface="SimSun" panose="02010600030101010101" pitchFamily="2" charset="-122"/>
              </a:rPr>
              <a:t>As the name suggests, it takes an input voltage and boosts or increases it. </a:t>
            </a:r>
          </a:p>
          <a:p>
            <a:r>
              <a:rPr lang="en-US" sz="1800" dirty="0">
                <a:solidFill>
                  <a:srgbClr val="303030"/>
                </a:solidFill>
                <a:effectLst/>
                <a:latin typeface="Times New Roman" panose="02020603050405020304" pitchFamily="18" charset="0"/>
                <a:ea typeface="SimSun" panose="02010600030101010101" pitchFamily="2" charset="-122"/>
              </a:rPr>
              <a:t>All it consists of is an inductor, a semiconductor switch, a diode and a capacitor. Also needed is a source of a periodic square wave</a:t>
            </a:r>
            <a:r>
              <a:rPr lang="en-US" sz="1800" dirty="0">
                <a:solidFill>
                  <a:srgbClr val="303030"/>
                </a:solidFill>
                <a:latin typeface="Times New Roman" panose="02020603050405020304" pitchFamily="18" charset="0"/>
                <a:ea typeface="SimSun" panose="02010600030101010101" pitchFamily="2" charset="-122"/>
              </a:rPr>
              <a:t>.</a:t>
            </a:r>
          </a:p>
          <a:p>
            <a:r>
              <a:rPr lang="en-US" sz="1800" dirty="0">
                <a:solidFill>
                  <a:srgbClr val="202122"/>
                </a:solidFill>
                <a:effectLst/>
                <a:latin typeface="Times New Roman" panose="02020603050405020304" pitchFamily="18" charset="0"/>
                <a:ea typeface="SimSun" panose="02010600030101010101" pitchFamily="2" charset="-122"/>
              </a:rPr>
              <a:t>V</a:t>
            </a:r>
            <a:r>
              <a:rPr lang="en-US" sz="1800" baseline="-25000" dirty="0">
                <a:solidFill>
                  <a:srgbClr val="202122"/>
                </a:solidFill>
                <a:effectLst/>
                <a:latin typeface="Times New Roman" panose="02020603050405020304" pitchFamily="18" charset="0"/>
                <a:ea typeface="SimSun" panose="02010600030101010101" pitchFamily="2" charset="-122"/>
              </a:rPr>
              <a:t>o</a:t>
            </a:r>
            <a:r>
              <a:rPr lang="en-US" sz="1800" dirty="0">
                <a:solidFill>
                  <a:srgbClr val="202122"/>
                </a:solidFill>
                <a:effectLst/>
                <a:latin typeface="Times New Roman" panose="02020603050405020304" pitchFamily="18" charset="0"/>
                <a:ea typeface="SimSun" panose="02010600030101010101" pitchFamily="2" charset="-122"/>
              </a:rPr>
              <a:t> / V</a:t>
            </a:r>
            <a:r>
              <a:rPr lang="en-US" sz="1800" baseline="-25000" dirty="0">
                <a:solidFill>
                  <a:srgbClr val="202122"/>
                </a:solidFill>
                <a:effectLst/>
                <a:latin typeface="Times New Roman" panose="02020603050405020304" pitchFamily="18" charset="0"/>
                <a:ea typeface="SimSun" panose="02010600030101010101" pitchFamily="2" charset="-122"/>
              </a:rPr>
              <a:t>i </a:t>
            </a:r>
            <a:r>
              <a:rPr lang="en-US" sz="1800" dirty="0">
                <a:solidFill>
                  <a:srgbClr val="202122"/>
                </a:solidFill>
                <a:effectLst/>
                <a:latin typeface="Times New Roman" panose="02020603050405020304" pitchFamily="18" charset="0"/>
                <a:ea typeface="SimSun" panose="02010600030101010101" pitchFamily="2" charset="-122"/>
              </a:rPr>
              <a:t> = 1/(1 - D)</a:t>
            </a:r>
          </a:p>
          <a:p>
            <a:endParaRPr lang="en-US" sz="1800" dirty="0">
              <a:solidFill>
                <a:srgbClr val="202122"/>
              </a:solidFill>
              <a:effectLst/>
              <a:latin typeface="Times New Roman" panose="02020603050405020304" pitchFamily="18" charset="0"/>
              <a:ea typeface="SimSun" panose="02010600030101010101" pitchFamily="2" charset="-122"/>
            </a:endParaRPr>
          </a:p>
          <a:p>
            <a:endParaRPr lang="en-US" dirty="0"/>
          </a:p>
        </p:txBody>
      </p:sp>
      <p:pic>
        <p:nvPicPr>
          <p:cNvPr id="10" name="Picture 9">
            <a:extLst>
              <a:ext uri="{FF2B5EF4-FFF2-40B4-BE49-F238E27FC236}">
                <a16:creationId xmlns:a16="http://schemas.microsoft.com/office/drawing/2014/main" id="{9C719EBA-7B0D-85E5-75D6-473437EE6702}"/>
              </a:ext>
            </a:extLst>
          </p:cNvPr>
          <p:cNvPicPr>
            <a:picLocks noChangeAspect="1"/>
          </p:cNvPicPr>
          <p:nvPr/>
        </p:nvPicPr>
        <p:blipFill>
          <a:blip r:embed="rId4"/>
          <a:stretch>
            <a:fillRect/>
          </a:stretch>
        </p:blipFill>
        <p:spPr>
          <a:xfrm>
            <a:off x="1370012" y="3694102"/>
            <a:ext cx="6324600" cy="2295680"/>
          </a:xfrm>
          <a:prstGeom prst="rect">
            <a:avLst/>
          </a:prstGeom>
        </p:spPr>
      </p:pic>
    </p:spTree>
    <p:extLst>
      <p:ext uri="{BB962C8B-B14F-4D97-AF65-F5344CB8AC3E}">
        <p14:creationId xmlns:p14="http://schemas.microsoft.com/office/powerpoint/2010/main" val="5222676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sz="3200" dirty="0">
                <a:latin typeface="Times New Roman" panose="02020603050405020304" pitchFamily="18" charset="0"/>
                <a:cs typeface="Times New Roman" panose="02020603050405020304" pitchFamily="18" charset="0"/>
              </a:rPr>
              <a:t>MPPT Tracking</a:t>
            </a:r>
          </a:p>
        </p:txBody>
      </p:sp>
      <p:sp>
        <p:nvSpPr>
          <p:cNvPr id="6" name="Content Placeholder 5"/>
          <p:cNvSpPr>
            <a:spLocks noGrp="1"/>
          </p:cNvSpPr>
          <p:nvPr>
            <p:ph sz="half" idx="1"/>
          </p:nvPr>
        </p:nvSpPr>
        <p:spPr>
          <a:xfrm>
            <a:off x="1065212" y="1828800"/>
            <a:ext cx="8991600" cy="4191000"/>
          </a:xfrm>
        </p:spPr>
        <p:txBody>
          <a:bodyPr/>
          <a:lstStyle/>
          <a:p>
            <a:r>
              <a:rPr lang="en-US" b="0" i="0" dirty="0">
                <a:solidFill>
                  <a:srgbClr val="212121"/>
                </a:solidFill>
                <a:effectLst/>
                <a:latin typeface="Roboto" panose="02000000000000000000" pitchFamily="2" charset="0"/>
              </a:rPr>
              <a:t>Maximum power point tracking (MPPT) is an algorithm implemented in photovoltaic (PV) inverters to continuously adjust the impedance seen by the solar array to keep the PV system operating at, or close to, the peak power point of the PV panel under varying conditions, like changing solar irradiance, temperature, and load.</a:t>
            </a:r>
          </a:p>
          <a:p>
            <a:r>
              <a:rPr lang="en-US" dirty="0">
                <a:solidFill>
                  <a:srgbClr val="212121"/>
                </a:solidFill>
                <a:latin typeface="Roboto" panose="02000000000000000000" pitchFamily="2" charset="0"/>
              </a:rPr>
              <a:t>Here we will be using </a:t>
            </a:r>
            <a:r>
              <a:rPr lang="en-US" b="1" i="0" dirty="0">
                <a:solidFill>
                  <a:srgbClr val="212121"/>
                </a:solidFill>
                <a:effectLst/>
                <a:latin typeface="Roboto" panose="02000000000000000000" pitchFamily="2" charset="0"/>
              </a:rPr>
              <a:t>Perturbation and observation (P&amp;O)</a:t>
            </a:r>
            <a:r>
              <a:rPr lang="en-US" dirty="0">
                <a:solidFill>
                  <a:srgbClr val="212121"/>
                </a:solidFill>
                <a:latin typeface="Roboto" panose="02000000000000000000" pitchFamily="2" charset="0"/>
              </a:rPr>
              <a:t>for MPPT that we described in the next slide.</a:t>
            </a:r>
          </a:p>
          <a:p>
            <a:endParaRPr lang="en-US" dirty="0"/>
          </a:p>
        </p:txBody>
      </p:sp>
      <p:pic>
        <p:nvPicPr>
          <p:cNvPr id="3074" name="Picture 1">
            <a:extLst>
              <a:ext uri="{FF2B5EF4-FFF2-40B4-BE49-F238E27FC236}">
                <a16:creationId xmlns:a16="http://schemas.microsoft.com/office/drawing/2014/main" id="{CA53D749-FD0A-6531-DCA6-2B43C0C56F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5812" y="4109185"/>
            <a:ext cx="62484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1088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1812" y="304800"/>
            <a:ext cx="8534398" cy="990600"/>
          </a:xfrm>
        </p:spPr>
        <p:txBody>
          <a:bodyPr>
            <a:normAutofit/>
          </a:bodyPr>
          <a:lstStyle/>
          <a:p>
            <a:r>
              <a:rPr lang="en-US" sz="3200" dirty="0">
                <a:latin typeface="Times New Roman" panose="02020603050405020304" pitchFamily="18" charset="0"/>
                <a:cs typeface="Times New Roman" panose="02020603050405020304" pitchFamily="18" charset="0"/>
              </a:rPr>
              <a:t>Perturbation and observation (P&amp;O) for MPPT</a:t>
            </a:r>
          </a:p>
        </p:txBody>
      </p:sp>
      <p:pic>
        <p:nvPicPr>
          <p:cNvPr id="7" name="Picture 6">
            <a:extLst>
              <a:ext uri="{FF2B5EF4-FFF2-40B4-BE49-F238E27FC236}">
                <a16:creationId xmlns:a16="http://schemas.microsoft.com/office/drawing/2014/main" id="{C11DD5F9-594B-05B3-D517-0D45D1FE2B7F}"/>
              </a:ext>
            </a:extLst>
          </p:cNvPr>
          <p:cNvPicPr>
            <a:picLocks noChangeAspect="1"/>
          </p:cNvPicPr>
          <p:nvPr/>
        </p:nvPicPr>
        <p:blipFill rotWithShape="1">
          <a:blip r:embed="rId2"/>
          <a:srcRect l="41723" t="14435" r="31126" b="5532"/>
          <a:stretch/>
        </p:blipFill>
        <p:spPr>
          <a:xfrm>
            <a:off x="5713412" y="1558636"/>
            <a:ext cx="4343400" cy="4844473"/>
          </a:xfrm>
          <a:prstGeom prst="rect">
            <a:avLst/>
          </a:prstGeom>
        </p:spPr>
      </p:pic>
      <p:pic>
        <p:nvPicPr>
          <p:cNvPr id="11" name="Picture 10">
            <a:extLst>
              <a:ext uri="{FF2B5EF4-FFF2-40B4-BE49-F238E27FC236}">
                <a16:creationId xmlns:a16="http://schemas.microsoft.com/office/drawing/2014/main" id="{0971A7FC-E058-73DD-2AD1-538821048201}"/>
              </a:ext>
            </a:extLst>
          </p:cNvPr>
          <p:cNvPicPr>
            <a:picLocks noChangeAspect="1"/>
          </p:cNvPicPr>
          <p:nvPr/>
        </p:nvPicPr>
        <p:blipFill>
          <a:blip r:embed="rId3"/>
          <a:stretch>
            <a:fillRect/>
          </a:stretch>
        </p:blipFill>
        <p:spPr>
          <a:xfrm>
            <a:off x="836612" y="1592700"/>
            <a:ext cx="3810000" cy="4734209"/>
          </a:xfrm>
          <a:prstGeom prst="rect">
            <a:avLst/>
          </a:prstGeom>
        </p:spPr>
      </p:pic>
    </p:spTree>
    <p:extLst>
      <p:ext uri="{BB962C8B-B14F-4D97-AF65-F5344CB8AC3E}">
        <p14:creationId xmlns:p14="http://schemas.microsoft.com/office/powerpoint/2010/main" val="4131172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6612" y="304800"/>
            <a:ext cx="8686801" cy="1066800"/>
          </a:xfrm>
        </p:spPr>
        <p:txBody>
          <a:bodyPr/>
          <a:lstStyle/>
          <a:p>
            <a:r>
              <a:rPr lang="en-US" dirty="0"/>
              <a:t>Model of PV Solar System</a:t>
            </a:r>
          </a:p>
        </p:txBody>
      </p:sp>
      <p:pic>
        <p:nvPicPr>
          <p:cNvPr id="2051" name="Picture 3">
            <a:extLst>
              <a:ext uri="{FF2B5EF4-FFF2-40B4-BE49-F238E27FC236}">
                <a16:creationId xmlns:a16="http://schemas.microsoft.com/office/drawing/2014/main" id="{83198BC8-64D2-73D0-8662-2B5EA4878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1760" t="17818" r="1294" b="9650"/>
          <a:stretch>
            <a:fillRect/>
          </a:stretch>
        </p:blipFill>
        <p:spPr bwMode="auto">
          <a:xfrm>
            <a:off x="1086082" y="1676400"/>
            <a:ext cx="7218129" cy="41582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3189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B651E-4045-ED04-B564-5F959244F6B2}"/>
              </a:ext>
            </a:extLst>
          </p:cNvPr>
          <p:cNvSpPr>
            <a:spLocks noGrp="1"/>
          </p:cNvSpPr>
          <p:nvPr>
            <p:ph type="title"/>
          </p:nvPr>
        </p:nvSpPr>
        <p:spPr/>
        <p:txBody>
          <a:bodyPr/>
          <a:lstStyle/>
          <a:p>
            <a:r>
              <a:rPr lang="en-US" dirty="0"/>
              <a:t>Model Data-</a:t>
            </a:r>
          </a:p>
        </p:txBody>
      </p:sp>
      <p:sp>
        <p:nvSpPr>
          <p:cNvPr id="4" name="Content Placeholder 3">
            <a:extLst>
              <a:ext uri="{FF2B5EF4-FFF2-40B4-BE49-F238E27FC236}">
                <a16:creationId xmlns:a16="http://schemas.microsoft.com/office/drawing/2014/main" id="{D25E148E-F0F7-B21F-8F55-A45FC17BB0A3}"/>
              </a:ext>
            </a:extLst>
          </p:cNvPr>
          <p:cNvSpPr>
            <a:spLocks noGrp="1"/>
          </p:cNvSpPr>
          <p:nvPr>
            <p:ph sz="half" idx="2"/>
          </p:nvPr>
        </p:nvSpPr>
        <p:spPr>
          <a:xfrm>
            <a:off x="608012" y="1828800"/>
            <a:ext cx="4251960" cy="3429000"/>
          </a:xfrm>
        </p:spPr>
        <p:txBody>
          <a:bodyPr>
            <a:normAutofit fontScale="85000" lnSpcReduction="20000"/>
          </a:bodyPr>
          <a:lstStyle/>
          <a:p>
            <a:pPr algn="ctr"/>
            <a:r>
              <a:rPr lang="en-US" sz="2400" dirty="0"/>
              <a:t>PV Side Data</a:t>
            </a:r>
          </a:p>
          <a:p>
            <a:pPr algn="ctr"/>
            <a:endParaRPr lang="en-US" sz="2400" dirty="0"/>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Given irradiance= 1000 W/m2</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Given temperature= 25 deg. C</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Array Data-</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Parallel String= 47</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Series-connected modules per string= 11</a:t>
            </a:r>
            <a:endParaRPr lang="en-US" sz="1800" dirty="0">
              <a:effectLst/>
              <a:latin typeface="Times New Roman" panose="02020603050405020304" pitchFamily="18" charset="0"/>
              <a:ea typeface="SimSun" panose="02010600030101010101" pitchFamily="2" charset="-122"/>
            </a:endParaRPr>
          </a:p>
          <a:p>
            <a:pPr marL="0" marR="0" indent="0">
              <a:spcBef>
                <a:spcPts val="0"/>
              </a:spcBef>
              <a:spcAft>
                <a:spcPts val="0"/>
              </a:spcAft>
              <a:buNone/>
            </a:pPr>
            <a:r>
              <a:rPr lang="en-US" sz="1800" dirty="0">
                <a:solidFill>
                  <a:srgbClr val="333333"/>
                </a:solidFill>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Module Data-</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Open Circuit Voltage(V)= 36.3</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Short-circuit current </a:t>
            </a:r>
            <a:r>
              <a:rPr lang="en-US" sz="1800" dirty="0" err="1">
                <a:solidFill>
                  <a:srgbClr val="333333"/>
                </a:solidFill>
                <a:effectLst/>
                <a:latin typeface="Times New Roman" panose="02020603050405020304" pitchFamily="18" charset="0"/>
                <a:ea typeface="Times New Roman" panose="02020603050405020304" pitchFamily="18" charset="0"/>
              </a:rPr>
              <a:t>Isc</a:t>
            </a:r>
            <a:r>
              <a:rPr lang="en-US" sz="1800" dirty="0">
                <a:solidFill>
                  <a:srgbClr val="333333"/>
                </a:solidFill>
                <a:effectLst/>
                <a:latin typeface="Times New Roman" panose="02020603050405020304" pitchFamily="18" charset="0"/>
                <a:ea typeface="Times New Roman" panose="02020603050405020304" pitchFamily="18" charset="0"/>
              </a:rPr>
              <a:t> (A)= 7.84</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Voltage at maximum power point </a:t>
            </a:r>
            <a:r>
              <a:rPr lang="en-US" sz="1800" dirty="0" err="1">
                <a:solidFill>
                  <a:srgbClr val="333333"/>
                </a:solidFill>
                <a:effectLst/>
                <a:latin typeface="Times New Roman" panose="02020603050405020304" pitchFamily="18" charset="0"/>
                <a:ea typeface="Times New Roman" panose="02020603050405020304" pitchFamily="18" charset="0"/>
              </a:rPr>
              <a:t>Vmp</a:t>
            </a:r>
            <a:r>
              <a:rPr lang="en-US" sz="1800" dirty="0">
                <a:solidFill>
                  <a:srgbClr val="333333"/>
                </a:solidFill>
                <a:effectLst/>
                <a:latin typeface="Times New Roman" panose="02020603050405020304" pitchFamily="18" charset="0"/>
                <a:ea typeface="Times New Roman" panose="02020603050405020304" pitchFamily="18" charset="0"/>
              </a:rPr>
              <a:t> (V)= 29</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Current at maximum power point Imp (A)= 7.35</a:t>
            </a:r>
            <a:endParaRPr lang="en-US" sz="1800" dirty="0">
              <a:effectLst/>
              <a:latin typeface="Times New Roman" panose="02020603050405020304" pitchFamily="18" charset="0"/>
              <a:ea typeface="SimSun" panose="02010600030101010101" pitchFamily="2" charset="-122"/>
            </a:endParaRPr>
          </a:p>
          <a:p>
            <a:pPr marL="0" marR="0" indent="0">
              <a:spcBef>
                <a:spcPts val="0"/>
              </a:spcBef>
              <a:spcAft>
                <a:spcPts val="0"/>
              </a:spcAft>
              <a:buNone/>
            </a:pPr>
            <a:r>
              <a:rPr lang="en-US" sz="1800" dirty="0">
                <a:solidFill>
                  <a:srgbClr val="333333"/>
                </a:solidFill>
                <a:effectLst/>
                <a:latin typeface="Times New Roman" panose="02020603050405020304" pitchFamily="18" charset="0"/>
                <a:ea typeface="Times New Roman" panose="02020603050405020304" pitchFamily="18" charset="0"/>
              </a:rPr>
              <a:t> </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PV Voltage= 290 V</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PV Current= 361.5 A</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PV Power= 104.8 KW</a:t>
            </a:r>
            <a:endParaRPr lang="en-US" sz="1800" dirty="0">
              <a:effectLst/>
              <a:latin typeface="Times New Roman" panose="02020603050405020304" pitchFamily="18" charset="0"/>
              <a:ea typeface="SimSun" panose="02010600030101010101" pitchFamily="2" charset="-122"/>
            </a:endParaRPr>
          </a:p>
          <a:p>
            <a:endParaRPr lang="en-US" dirty="0"/>
          </a:p>
        </p:txBody>
      </p:sp>
      <p:sp>
        <p:nvSpPr>
          <p:cNvPr id="6" name="Content Placeholder 5">
            <a:extLst>
              <a:ext uri="{FF2B5EF4-FFF2-40B4-BE49-F238E27FC236}">
                <a16:creationId xmlns:a16="http://schemas.microsoft.com/office/drawing/2014/main" id="{656C6257-93B4-5801-090E-ED55F886FB6D}"/>
              </a:ext>
            </a:extLst>
          </p:cNvPr>
          <p:cNvSpPr>
            <a:spLocks noGrp="1"/>
          </p:cNvSpPr>
          <p:nvPr>
            <p:ph sz="quarter" idx="4"/>
          </p:nvPr>
        </p:nvSpPr>
        <p:spPr>
          <a:xfrm>
            <a:off x="5256212" y="1828800"/>
            <a:ext cx="4251960" cy="3429000"/>
          </a:xfrm>
        </p:spPr>
        <p:txBody>
          <a:bodyPr>
            <a:normAutofit fontScale="85000" lnSpcReduction="20000"/>
          </a:bodyPr>
          <a:lstStyle/>
          <a:p>
            <a:pPr algn="ctr"/>
            <a:r>
              <a:rPr lang="en-US" sz="2400" dirty="0"/>
              <a:t>Output Data</a:t>
            </a:r>
          </a:p>
          <a:p>
            <a:pPr algn="ctr"/>
            <a:endParaRPr lang="en-US" dirty="0"/>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Output Voltage= 452.3 V</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Output Current= 226.2 A  </a:t>
            </a:r>
            <a:endParaRPr lang="en-US" sz="1800" dirty="0">
              <a:effectLst/>
              <a:latin typeface="Times New Roman" panose="02020603050405020304" pitchFamily="18" charset="0"/>
              <a:ea typeface="SimSun" panose="02010600030101010101" pitchFamily="2" charset="-122"/>
            </a:endParaRPr>
          </a:p>
          <a:p>
            <a:pPr marL="0" marR="0">
              <a:spcBef>
                <a:spcPts val="0"/>
              </a:spcBef>
              <a:spcAft>
                <a:spcPts val="0"/>
              </a:spcAft>
            </a:pPr>
            <a:r>
              <a:rPr lang="en-US" sz="1800" dirty="0">
                <a:solidFill>
                  <a:srgbClr val="333333"/>
                </a:solidFill>
                <a:effectLst/>
                <a:latin typeface="Times New Roman" panose="02020603050405020304" pitchFamily="18" charset="0"/>
                <a:ea typeface="Times New Roman" panose="02020603050405020304" pitchFamily="18" charset="0"/>
              </a:rPr>
              <a:t>Output Power= 102.3 KW</a:t>
            </a:r>
            <a:endParaRPr lang="en-US" sz="1800" dirty="0">
              <a:effectLst/>
              <a:latin typeface="Times New Roman" panose="02020603050405020304" pitchFamily="18" charset="0"/>
              <a:ea typeface="SimSun" panose="02010600030101010101" pitchFamily="2" charset="-122"/>
            </a:endParaRPr>
          </a:p>
          <a:p>
            <a:endParaRPr lang="en-US" dirty="0"/>
          </a:p>
        </p:txBody>
      </p:sp>
    </p:spTree>
    <p:extLst>
      <p:ext uri="{BB962C8B-B14F-4D97-AF65-F5344CB8AC3E}">
        <p14:creationId xmlns:p14="http://schemas.microsoft.com/office/powerpoint/2010/main" val="3238763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Simulation Results</a:t>
            </a:r>
          </a:p>
        </p:txBody>
      </p:sp>
      <p:pic>
        <p:nvPicPr>
          <p:cNvPr id="4098" name="Picture 2">
            <a:extLst>
              <a:ext uri="{FF2B5EF4-FFF2-40B4-BE49-F238E27FC236}">
                <a16:creationId xmlns:a16="http://schemas.microsoft.com/office/drawing/2014/main" id="{E326CCD4-A5A1-359F-7055-D0C7871C0D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9522" t="6853" r="206" b="6305"/>
          <a:stretch>
            <a:fillRect/>
          </a:stretch>
        </p:blipFill>
        <p:spPr bwMode="auto">
          <a:xfrm>
            <a:off x="455612" y="1981200"/>
            <a:ext cx="3178175" cy="268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99" name="Picture 3">
            <a:extLst>
              <a:ext uri="{FF2B5EF4-FFF2-40B4-BE49-F238E27FC236}">
                <a16:creationId xmlns:a16="http://schemas.microsoft.com/office/drawing/2014/main" id="{93BEAFD9-6299-E6DD-F33C-369E36E84A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39111" t="6798" r="391" b="6857"/>
          <a:stretch>
            <a:fillRect/>
          </a:stretch>
        </p:blipFill>
        <p:spPr bwMode="auto">
          <a:xfrm>
            <a:off x="3771899" y="1977992"/>
            <a:ext cx="3236913" cy="268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0" name="Picture 4">
            <a:extLst>
              <a:ext uri="{FF2B5EF4-FFF2-40B4-BE49-F238E27FC236}">
                <a16:creationId xmlns:a16="http://schemas.microsoft.com/office/drawing/2014/main" id="{AE4804E3-A3F1-2A22-84BC-73C4290843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39111" t="6798" r="391" b="6857"/>
          <a:stretch>
            <a:fillRect/>
          </a:stretch>
        </p:blipFill>
        <p:spPr bwMode="auto">
          <a:xfrm>
            <a:off x="7146924" y="1977992"/>
            <a:ext cx="3514362" cy="268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DAA1CA57-9D62-6D50-897F-890B612D1FBD}"/>
              </a:ext>
            </a:extLst>
          </p:cNvPr>
          <p:cNvSpPr txBox="1"/>
          <p:nvPr/>
        </p:nvSpPr>
        <p:spPr>
          <a:xfrm>
            <a:off x="684212" y="4863584"/>
            <a:ext cx="2590800" cy="369332"/>
          </a:xfrm>
          <a:prstGeom prst="rect">
            <a:avLst/>
          </a:prstGeom>
          <a:noFill/>
        </p:spPr>
        <p:txBody>
          <a:bodyPr wrap="square" rtlCol="0">
            <a:spAutoFit/>
          </a:bodyPr>
          <a:lstStyle/>
          <a:p>
            <a:pPr algn="ctr"/>
            <a:r>
              <a:rPr lang="en-US" dirty="0"/>
              <a:t>Input Voltage</a:t>
            </a:r>
          </a:p>
        </p:txBody>
      </p:sp>
      <p:sp>
        <p:nvSpPr>
          <p:cNvPr id="6" name="TextBox 5">
            <a:extLst>
              <a:ext uri="{FF2B5EF4-FFF2-40B4-BE49-F238E27FC236}">
                <a16:creationId xmlns:a16="http://schemas.microsoft.com/office/drawing/2014/main" id="{E07BA5C5-A0AE-EEED-86CB-7FBFE1185F33}"/>
              </a:ext>
            </a:extLst>
          </p:cNvPr>
          <p:cNvSpPr txBox="1"/>
          <p:nvPr/>
        </p:nvSpPr>
        <p:spPr>
          <a:xfrm>
            <a:off x="4341812" y="4863584"/>
            <a:ext cx="2133600" cy="369332"/>
          </a:xfrm>
          <a:prstGeom prst="rect">
            <a:avLst/>
          </a:prstGeom>
          <a:noFill/>
        </p:spPr>
        <p:txBody>
          <a:bodyPr wrap="square" rtlCol="0">
            <a:spAutoFit/>
          </a:bodyPr>
          <a:lstStyle/>
          <a:p>
            <a:pPr algn="ctr"/>
            <a:r>
              <a:rPr lang="en-US" dirty="0"/>
              <a:t>Input Current</a:t>
            </a:r>
          </a:p>
        </p:txBody>
      </p:sp>
      <p:sp>
        <p:nvSpPr>
          <p:cNvPr id="7" name="TextBox 6">
            <a:extLst>
              <a:ext uri="{FF2B5EF4-FFF2-40B4-BE49-F238E27FC236}">
                <a16:creationId xmlns:a16="http://schemas.microsoft.com/office/drawing/2014/main" id="{BC037BF6-6E34-9FB0-2F43-3FCF2B4FF682}"/>
              </a:ext>
            </a:extLst>
          </p:cNvPr>
          <p:cNvSpPr txBox="1"/>
          <p:nvPr/>
        </p:nvSpPr>
        <p:spPr>
          <a:xfrm>
            <a:off x="8151812" y="4863584"/>
            <a:ext cx="1600201" cy="369332"/>
          </a:xfrm>
          <a:prstGeom prst="rect">
            <a:avLst/>
          </a:prstGeom>
          <a:noFill/>
        </p:spPr>
        <p:txBody>
          <a:bodyPr wrap="square" rtlCol="0">
            <a:spAutoFit/>
          </a:bodyPr>
          <a:lstStyle/>
          <a:p>
            <a:pPr algn="ctr"/>
            <a:r>
              <a:rPr lang="en-US" dirty="0"/>
              <a:t>Input Power</a:t>
            </a:r>
          </a:p>
        </p:txBody>
      </p:sp>
    </p:spTree>
    <p:extLst>
      <p:ext uri="{BB962C8B-B14F-4D97-AF65-F5344CB8AC3E}">
        <p14:creationId xmlns:p14="http://schemas.microsoft.com/office/powerpoint/2010/main" val="1689064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usiness Contrast 16x9">
  <a:themeElements>
    <a:clrScheme name="BusinessContrast">
      <a:dk1>
        <a:srgbClr val="000000"/>
      </a:dk1>
      <a:lt1>
        <a:sysClr val="window" lastClr="FFFFFF"/>
      </a:lt1>
      <a:dk2>
        <a:srgbClr val="000000"/>
      </a:dk2>
      <a:lt2>
        <a:srgbClr val="E5E8E8"/>
      </a:lt2>
      <a:accent1>
        <a:srgbClr val="00AEEF"/>
      </a:accent1>
      <a:accent2>
        <a:srgbClr val="EA428A"/>
      </a:accent2>
      <a:accent3>
        <a:srgbClr val="EED500"/>
      </a:accent3>
      <a:accent4>
        <a:srgbClr val="F5A70D"/>
      </a:accent4>
      <a:accent5>
        <a:srgbClr val="8BCB30"/>
      </a:accent5>
      <a:accent6>
        <a:srgbClr val="9962C1"/>
      </a:accent6>
      <a:hlink>
        <a:srgbClr val="00AEEF"/>
      </a:hlink>
      <a:folHlink>
        <a:srgbClr val="9962C1"/>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DE3B9166-2E01-44C0-B213-4E36B4FF9306}" vid="{9FB243D3-233B-4EB4-BE37-C505132985D4}"/>
    </a:ext>
  </a:extLst>
</a:theme>
</file>

<file path=ppt/theme/theme2.xml><?xml version="1.0" encoding="utf-8"?>
<a:theme xmlns:a="http://schemas.openxmlformats.org/drawingml/2006/main" name="Office Theme">
  <a:themeElements>
    <a:clrScheme name="BusinessContrast">
      <a:dk1>
        <a:srgbClr val="000000"/>
      </a:dk1>
      <a:lt1>
        <a:sysClr val="window" lastClr="FFFFFF"/>
      </a:lt1>
      <a:dk2>
        <a:srgbClr val="000000"/>
      </a:dk2>
      <a:lt2>
        <a:srgbClr val="E5E8E8"/>
      </a:lt2>
      <a:accent1>
        <a:srgbClr val="00AEEF"/>
      </a:accent1>
      <a:accent2>
        <a:srgbClr val="EA428A"/>
      </a:accent2>
      <a:accent3>
        <a:srgbClr val="EED500"/>
      </a:accent3>
      <a:accent4>
        <a:srgbClr val="F5A70D"/>
      </a:accent4>
      <a:accent5>
        <a:srgbClr val="8BCB30"/>
      </a:accent5>
      <a:accent6>
        <a:srgbClr val="9962C1"/>
      </a:accent6>
      <a:hlink>
        <a:srgbClr val="00AEEF"/>
      </a:hlink>
      <a:folHlink>
        <a:srgbClr val="9962C1"/>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BusinessContrast">
      <a:dk1>
        <a:srgbClr val="000000"/>
      </a:dk1>
      <a:lt1>
        <a:sysClr val="window" lastClr="FFFFFF"/>
      </a:lt1>
      <a:dk2>
        <a:srgbClr val="000000"/>
      </a:dk2>
      <a:lt2>
        <a:srgbClr val="E5E8E8"/>
      </a:lt2>
      <a:accent1>
        <a:srgbClr val="00AEEF"/>
      </a:accent1>
      <a:accent2>
        <a:srgbClr val="EA428A"/>
      </a:accent2>
      <a:accent3>
        <a:srgbClr val="EED500"/>
      </a:accent3>
      <a:accent4>
        <a:srgbClr val="F5A70D"/>
      </a:accent4>
      <a:accent5>
        <a:srgbClr val="8BCB30"/>
      </a:accent5>
      <a:accent6>
        <a:srgbClr val="9962C1"/>
      </a:accent6>
      <a:hlink>
        <a:srgbClr val="00AEEF"/>
      </a:hlink>
      <a:folHlink>
        <a:srgbClr val="9962C1"/>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Override1.xml><?xml version="1.0" encoding="utf-8"?>
<a:themeOverride xmlns:a="http://schemas.openxmlformats.org/drawingml/2006/main">
  <a:clrScheme name="BusinessContrast">
    <a:dk1>
      <a:srgbClr val="000000"/>
    </a:dk1>
    <a:lt1>
      <a:sysClr val="window" lastClr="FFFFFF"/>
    </a:lt1>
    <a:dk2>
      <a:srgbClr val="000000"/>
    </a:dk2>
    <a:lt2>
      <a:srgbClr val="E5E8E8"/>
    </a:lt2>
    <a:accent1>
      <a:srgbClr val="00AEEF"/>
    </a:accent1>
    <a:accent2>
      <a:srgbClr val="EA428A"/>
    </a:accent2>
    <a:accent3>
      <a:srgbClr val="EED500"/>
    </a:accent3>
    <a:accent4>
      <a:srgbClr val="F5A70D"/>
    </a:accent4>
    <a:accent5>
      <a:srgbClr val="8BCB30"/>
    </a:accent5>
    <a:accent6>
      <a:srgbClr val="9962C1"/>
    </a:accent6>
    <a:hlink>
      <a:srgbClr val="00AEEF"/>
    </a:hlink>
    <a:folHlink>
      <a:srgbClr val="9962C1"/>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BE7567CE-A543-444C-8597-EB2278491126}">
  <ds:schemaRefs>
    <ds:schemaRef ds:uri="http://schemas.microsoft.com/sharepoint/v3/contenttype/forms"/>
  </ds:schemaRefs>
</ds:datastoreItem>
</file>

<file path=customXml/itemProps2.xml><?xml version="1.0" encoding="utf-8"?>
<ds:datastoreItem xmlns:ds="http://schemas.openxmlformats.org/officeDocument/2006/customXml" ds:itemID="{44CEB76F-5C52-4F69-A3C1-2DBEA8CF74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A32D51B-405E-4F81-B5A9-F253CD7FC48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175</TotalTime>
  <Words>393</Words>
  <Application>Microsoft Office PowerPoint</Application>
  <PresentationFormat>Custom</PresentationFormat>
  <Paragraphs>59</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Bahnschrift</vt:lpstr>
      <vt:lpstr>Bahnschrift Light Condensed</vt:lpstr>
      <vt:lpstr>Franklin Gothic Medium</vt:lpstr>
      <vt:lpstr>Roboto</vt:lpstr>
      <vt:lpstr>Times New Roman</vt:lpstr>
      <vt:lpstr>Business Contrast 16x9</vt:lpstr>
      <vt:lpstr>Simulation Analysis of MPPT Tracking of PV Solar System  </vt:lpstr>
      <vt:lpstr>Content</vt:lpstr>
      <vt:lpstr>Introduction-</vt:lpstr>
      <vt:lpstr>Boost Converter</vt:lpstr>
      <vt:lpstr>MPPT Tracking</vt:lpstr>
      <vt:lpstr>Perturbation and observation (P&amp;O) for MPPT</vt:lpstr>
      <vt:lpstr>Model of PV Solar System</vt:lpstr>
      <vt:lpstr>Model Data-</vt:lpstr>
      <vt:lpstr>Simulation Results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Simulation Analysis of MPPT Tracking of PV Solar System  </dc:title>
  <dc:creator>Jagdish Meghwal</dc:creator>
  <cp:lastModifiedBy>Jagdish Meghwal</cp:lastModifiedBy>
  <cp:revision>4</cp:revision>
  <dcterms:created xsi:type="dcterms:W3CDTF">2023-11-09T16:55:45Z</dcterms:created>
  <dcterms:modified xsi:type="dcterms:W3CDTF">2023-11-11T05:32:03Z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